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6" r:id="rId3"/>
    <p:sldId id="259" r:id="rId4"/>
    <p:sldId id="258" r:id="rId5"/>
    <p:sldId id="260" r:id="rId6"/>
    <p:sldId id="274" r:id="rId7"/>
    <p:sldId id="261" r:id="rId8"/>
    <p:sldId id="27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5272-77BC-4651-A7FE-7D62B6F16204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83D99-CE08-459A-99ED-7CB27E734468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211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83D99-CE08-459A-99ED-7CB27E734468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CDD20-A960-4580-B128-1388BF6BD00C}" type="datetimeFigureOut">
              <a:rPr lang="es-ES" smtClean="0"/>
              <a:pPr/>
              <a:t>30/10/2013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FE71-7B84-4410-AB60-923F69B85EA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12" Type="http://schemas.openxmlformats.org/officeDocument/2006/relationships/slide" Target="slide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2.xml"/><Relationship Id="rId5" Type="http://schemas.openxmlformats.org/officeDocument/2006/relationships/slide" Target="slide4.xml"/><Relationship Id="rId15" Type="http://schemas.openxmlformats.org/officeDocument/2006/relationships/slide" Target="slide18.xml"/><Relationship Id="rId10" Type="http://schemas.openxmlformats.org/officeDocument/2006/relationships/slide" Target="slide11.xml"/><Relationship Id="rId4" Type="http://schemas.openxmlformats.org/officeDocument/2006/relationships/slide" Target="slide3.xml"/><Relationship Id="rId9" Type="http://schemas.openxmlformats.org/officeDocument/2006/relationships/slide" Target="slide10.xml"/><Relationship Id="rId1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hyperlink" Target="mailto:epinternacional@ugr.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scuelaposgrado.ugr.es/doctorado/documentos-normativa/normasdoctoradoytitulodoctor" TargetMode="External"/><Relationship Id="rId4" Type="http://schemas.openxmlformats.org/officeDocument/2006/relationships/hyperlink" Target="http://escuelaposgrado.ugr.es/doctorado/documentos-normativa/realdecreto99_201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octorados.ugr.es/nutricion-alimentacion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doctorados.ugr.es/medicinaysalu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torados.ugr.es/farmacia" TargetMode="External"/><Relationship Id="rId11" Type="http://schemas.openxmlformats.org/officeDocument/2006/relationships/slide" Target="slide1.xml"/><Relationship Id="rId5" Type="http://schemas.openxmlformats.org/officeDocument/2006/relationships/hyperlink" Target="http://bbm3i.ugr.es/pages/programa_doctorado/programa-de-doctorado-en-bioquimica-y-biologia-molecular" TargetMode="External"/><Relationship Id="rId10" Type="http://schemas.openxmlformats.org/officeDocument/2006/relationships/hyperlink" Target="http://doctorados.ugr.es/cuidadosdesalud" TargetMode="External"/><Relationship Id="rId4" Type="http://schemas.openxmlformats.org/officeDocument/2006/relationships/hyperlink" Target="http://bbm3i.ugr.es/pages/programa_doctorado/programa-de-doctorado-en-biomedicina" TargetMode="External"/><Relationship Id="rId9" Type="http://schemas.openxmlformats.org/officeDocument/2006/relationships/hyperlink" Target="http://doctorados.ugr.es/psicologi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hyperlink" Target="http://oficinavirtual.ugr.es/apli/awc/admision_doctorado/admision_1.jsp" TargetMode="External"/><Relationship Id="rId4" Type="http://schemas.openxmlformats.org/officeDocument/2006/relationships/hyperlink" Target="http://escuelaposgrado.ugr.es/doctorado/documentos-normativa/realdecreto99_201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45638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es-ES" b="1" dirty="0">
                <a:solidFill>
                  <a:srgbClr val="002060"/>
                </a:solidFill>
              </a:rPr>
              <a:t>Información básica para …</a:t>
            </a:r>
            <a:endParaRPr lang="es-ES" b="1" u="sng" dirty="0" smtClean="0">
              <a:solidFill>
                <a:srgbClr val="00206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11561" y="1988840"/>
            <a:ext cx="799288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Alumnos de nueva incorporación</a:t>
            </a:r>
          </a:p>
          <a:p>
            <a:r>
              <a:rPr lang="es-ES" dirty="0"/>
              <a:t>	</a:t>
            </a:r>
            <a:r>
              <a:rPr lang="es-ES" dirty="0" smtClean="0">
                <a:hlinkClick r:id="rId4" action="ppaction://hlinksldjump"/>
              </a:rPr>
              <a:t>Programas que pueden cursar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>
                <a:hlinkClick r:id="rId5" action="ppaction://hlinksldjump"/>
              </a:rPr>
              <a:t>Acceso al Programa de Doctorado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>
                <a:hlinkClick r:id="rId6" action="ppaction://hlinksldjump"/>
              </a:rPr>
              <a:t>Inicio de la Tesis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>
                <a:hlinkClick r:id="rId7" action="ppaction://hlinksldjump"/>
              </a:rPr>
              <a:t>Requisitos para la presentación de la Tesis</a:t>
            </a:r>
            <a:endParaRPr lang="es-ES" dirty="0" smtClean="0"/>
          </a:p>
          <a:p>
            <a:pPr lvl="2"/>
            <a:r>
              <a:rPr lang="es-ES" dirty="0" smtClean="0">
                <a:hlinkClick r:id="rId8" action="ppaction://hlinksldjump"/>
              </a:rPr>
              <a:t>Tribunal de Tesis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/>
              <a:t>	…  </a:t>
            </a:r>
            <a:r>
              <a:rPr lang="es-ES" dirty="0" smtClean="0">
                <a:hlinkClick r:id="rId7" action="ppaction://hlinksldjump"/>
              </a:rPr>
              <a:t>¿y si es una Tesis por artículos?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/>
              <a:t>	…  </a:t>
            </a:r>
            <a:r>
              <a:rPr lang="es-ES" dirty="0" smtClean="0">
                <a:hlinkClick r:id="rId9" action="ppaction://hlinksldjump"/>
              </a:rPr>
              <a:t>¿y si es una Tesis con mención internacional?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/>
              <a:t>	…  </a:t>
            </a:r>
            <a:r>
              <a:rPr lang="es-ES" dirty="0" smtClean="0">
                <a:hlinkClick r:id="rId10" action="ppaction://hlinksldjump"/>
              </a:rPr>
              <a:t>¿y si es una Tesis en régimen de cotutela?</a:t>
            </a:r>
            <a:endParaRPr lang="es-ES" dirty="0" smtClean="0"/>
          </a:p>
          <a:p>
            <a:pPr>
              <a:spcBef>
                <a:spcPts val="1200"/>
              </a:spcBef>
            </a:pPr>
            <a:r>
              <a:rPr lang="es-ES" b="1" dirty="0" smtClean="0">
                <a:hlinkClick r:id="rId11" action="ppaction://hlinksldjump"/>
              </a:rPr>
              <a:t>Alumnos matriculados en programas a extinguir</a:t>
            </a:r>
            <a:endParaRPr lang="es-ES" b="1" dirty="0" smtClean="0"/>
          </a:p>
          <a:p>
            <a:pPr>
              <a:spcBef>
                <a:spcPts val="1200"/>
              </a:spcBef>
            </a:pPr>
            <a:r>
              <a:rPr lang="es-ES" b="1" dirty="0" smtClean="0"/>
              <a:t>Profesores</a:t>
            </a:r>
          </a:p>
          <a:p>
            <a:r>
              <a:rPr lang="es-ES" dirty="0"/>
              <a:t>	</a:t>
            </a:r>
            <a:r>
              <a:rPr lang="es-ES" dirty="0" smtClean="0">
                <a:hlinkClick r:id="rId12" action="ppaction://hlinksldjump"/>
              </a:rPr>
              <a:t>Requisitos para incorporarse a un programa de Doctorado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>
                <a:hlinkClick r:id="rId13" action="ppaction://hlinksldjump"/>
              </a:rPr>
              <a:t>Requisitos para ser Director de Tesis</a:t>
            </a:r>
            <a:endParaRPr lang="es-ES" dirty="0" smtClean="0"/>
          </a:p>
          <a:p>
            <a:r>
              <a:rPr lang="es-ES" dirty="0"/>
              <a:t>	</a:t>
            </a:r>
            <a:r>
              <a:rPr lang="es-ES" dirty="0" smtClean="0">
                <a:hlinkClick r:id="rId14" action="ppaction://hlinksldjump"/>
              </a:rPr>
              <a:t>Funciones del Tutor</a:t>
            </a:r>
            <a:endParaRPr lang="es-ES" dirty="0" smtClean="0"/>
          </a:p>
          <a:p>
            <a:r>
              <a:rPr lang="es-ES" dirty="0" smtClean="0"/>
              <a:t>	</a:t>
            </a:r>
            <a:r>
              <a:rPr lang="es-ES" dirty="0" smtClean="0">
                <a:hlinkClick r:id="rId15" action="ppaction://hlinksldjump"/>
              </a:rPr>
              <a:t>Funciones del Director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81642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Tesis con Mención Internacional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3568" y="2780928"/>
            <a:ext cx="784887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sz="1600" dirty="0" smtClean="0"/>
              <a:t>Estancia </a:t>
            </a:r>
            <a:r>
              <a:rPr lang="es-ES" sz="1600" dirty="0"/>
              <a:t>mínima </a:t>
            </a:r>
            <a:r>
              <a:rPr lang="es-ES" sz="1600" dirty="0" smtClean="0"/>
              <a:t>de </a:t>
            </a:r>
            <a:r>
              <a:rPr lang="es-ES" sz="1600" b="1" dirty="0" smtClean="0"/>
              <a:t>tres </a:t>
            </a:r>
            <a:r>
              <a:rPr lang="es-ES" sz="1600" b="1" dirty="0"/>
              <a:t>meses </a:t>
            </a:r>
            <a:r>
              <a:rPr lang="es-ES" sz="1600" dirty="0"/>
              <a:t>fuera de España en una institución de enseñanza superior </a:t>
            </a:r>
            <a:r>
              <a:rPr lang="es-ES" sz="1600" dirty="0" smtClean="0"/>
              <a:t>o centro </a:t>
            </a:r>
            <a:r>
              <a:rPr lang="es-ES" sz="1600" dirty="0"/>
              <a:t>de investigación de </a:t>
            </a:r>
            <a:r>
              <a:rPr lang="es-ES" sz="1600" dirty="0" smtClean="0"/>
              <a:t>prestigio.</a:t>
            </a:r>
          </a:p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sz="1600" dirty="0" smtClean="0"/>
              <a:t>Parte </a:t>
            </a:r>
            <a:r>
              <a:rPr lang="es-ES" sz="1600" dirty="0"/>
              <a:t>de la </a:t>
            </a:r>
            <a:r>
              <a:rPr lang="es-ES" sz="1600" dirty="0" smtClean="0"/>
              <a:t>Tesis Doctoral, </a:t>
            </a:r>
            <a:r>
              <a:rPr lang="es-ES" sz="1600" dirty="0"/>
              <a:t>al menos el resumen y las conclusiones, </a:t>
            </a:r>
            <a:r>
              <a:rPr lang="es-ES" sz="1600" dirty="0" smtClean="0"/>
              <a:t>redactadas y presentadas durante </a:t>
            </a:r>
            <a:r>
              <a:rPr lang="es-ES" sz="1600" dirty="0"/>
              <a:t>la defensa en una de </a:t>
            </a:r>
            <a:r>
              <a:rPr lang="es-ES" sz="1600" dirty="0" smtClean="0"/>
              <a:t>las lenguas </a:t>
            </a:r>
            <a:r>
              <a:rPr lang="es-ES" sz="1600" dirty="0"/>
              <a:t>habituales para la comunicación científica en su campo </a:t>
            </a:r>
            <a:r>
              <a:rPr lang="es-ES" sz="1600" dirty="0" smtClean="0"/>
              <a:t>de conocimiento</a:t>
            </a:r>
            <a:r>
              <a:rPr lang="es-ES" sz="1600" dirty="0"/>
              <a:t>, distinta a cualquiera de las lenguas oficiales en España</a:t>
            </a:r>
            <a:r>
              <a:rPr lang="es-ES" sz="1600" dirty="0" smtClean="0"/>
              <a:t>. </a:t>
            </a:r>
          </a:p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sz="1600" dirty="0" smtClean="0"/>
              <a:t>Al menos dos informes sobre la Tesis emitidos por </a:t>
            </a:r>
            <a:r>
              <a:rPr lang="es-ES" sz="1600" dirty="0"/>
              <a:t>expertos </a:t>
            </a:r>
            <a:r>
              <a:rPr lang="es-ES" sz="1600" dirty="0" smtClean="0"/>
              <a:t>doctores,  distintos a los que realizaron tareas de tutoría/dirección de trabajos en la entidad de acogida, pertenecientes </a:t>
            </a:r>
            <a:r>
              <a:rPr lang="es-ES" sz="1600" dirty="0"/>
              <a:t>a alguna institución de educación superior o instituto </a:t>
            </a:r>
            <a:r>
              <a:rPr lang="es-ES" sz="1600" dirty="0" smtClean="0"/>
              <a:t>de investigación </a:t>
            </a:r>
            <a:r>
              <a:rPr lang="es-ES" sz="1600" dirty="0"/>
              <a:t>no española. </a:t>
            </a:r>
            <a:endParaRPr lang="es-ES" sz="1600" dirty="0" smtClean="0"/>
          </a:p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sz="1600" dirty="0" smtClean="0"/>
              <a:t>Forma parte del Tribunal al </a:t>
            </a:r>
            <a:r>
              <a:rPr lang="es-ES" sz="1600" dirty="0"/>
              <a:t>menos un </a:t>
            </a:r>
            <a:r>
              <a:rPr lang="es-ES" sz="1600" dirty="0" smtClean="0"/>
              <a:t>experto, doctor, </a:t>
            </a:r>
            <a:r>
              <a:rPr lang="es-ES" sz="1600" dirty="0"/>
              <a:t>perteneciente a alguna institución de </a:t>
            </a:r>
            <a:r>
              <a:rPr lang="es-ES" sz="1600" dirty="0" smtClean="0"/>
              <a:t>educación superior </a:t>
            </a:r>
            <a:r>
              <a:rPr lang="es-ES" sz="1600" dirty="0"/>
              <a:t>o centro de investigación no </a:t>
            </a:r>
            <a:r>
              <a:rPr lang="es-ES" sz="1600" dirty="0" smtClean="0"/>
              <a:t>española, distinto </a:t>
            </a:r>
            <a:r>
              <a:rPr lang="es-ES" sz="1600" dirty="0"/>
              <a:t>del responsable de la estancia </a:t>
            </a:r>
            <a:r>
              <a:rPr lang="es-ES" sz="1600" dirty="0" smtClean="0"/>
              <a:t>y de los que emiten los informes sobre la Tesis</a:t>
            </a:r>
            <a:endParaRPr lang="es-ES" sz="1600" dirty="0"/>
          </a:p>
        </p:txBody>
      </p:sp>
      <p:sp>
        <p:nvSpPr>
          <p:cNvPr id="8" name="7 Rectángulo"/>
          <p:cNvSpPr/>
          <p:nvPr/>
        </p:nvSpPr>
        <p:spPr>
          <a:xfrm>
            <a:off x="755576" y="2132856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/>
              <a:t>Además de los requisitos habituales para la presentación de la Tesis:</a:t>
            </a:r>
            <a:endParaRPr lang="es-ES" i="1" dirty="0"/>
          </a:p>
        </p:txBody>
      </p:sp>
      <p:grpSp>
        <p:nvGrpSpPr>
          <p:cNvPr id="9" name="8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31236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Tesis en régimen de cotutela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2276872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/>
              <a:t>Requiere la firma de un convenio específico, con una universidad extranjera, </a:t>
            </a:r>
            <a:r>
              <a:rPr lang="es-ES" sz="1600" dirty="0" smtClean="0"/>
              <a:t>que habrá de formalizarse en el plazo máximo de 1 año tras la aprobación del plan de trabajo</a:t>
            </a:r>
            <a:endParaRPr lang="es-ES" sz="1600" dirty="0"/>
          </a:p>
        </p:txBody>
      </p:sp>
      <p:sp>
        <p:nvSpPr>
          <p:cNvPr id="8" name="7 Rectángulo"/>
          <p:cNvSpPr/>
          <p:nvPr/>
        </p:nvSpPr>
        <p:spPr>
          <a:xfrm>
            <a:off x="611560" y="3140968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AutoNum type="arabicPeriod"/>
            </a:pPr>
            <a:r>
              <a:rPr lang="es-ES" sz="1600" b="1" dirty="0" smtClean="0"/>
              <a:t>Acuerdo de cotutela </a:t>
            </a:r>
            <a:r>
              <a:rPr lang="es-ES" sz="1600" dirty="0" smtClean="0"/>
              <a:t>entre las </a:t>
            </a:r>
            <a:r>
              <a:rPr lang="es-ES" sz="1600" dirty="0"/>
              <a:t>dos instituciones y los firmantes del </a:t>
            </a:r>
            <a:r>
              <a:rPr lang="es-ES" sz="1600" dirty="0" smtClean="0"/>
              <a:t>convenio. Para su preparación contarán </a:t>
            </a:r>
            <a:r>
              <a:rPr lang="es-ES" sz="1600" dirty="0"/>
              <a:t>con el asesoramiento de la Escuela Internacional de Posgrado (</a:t>
            </a:r>
            <a:r>
              <a:rPr lang="es-ES" sz="1600" dirty="0">
                <a:hlinkClick r:id="rId4"/>
              </a:rPr>
              <a:t>epinternacional@ugr.es</a:t>
            </a:r>
            <a:r>
              <a:rPr lang="es-ES" sz="1600" dirty="0"/>
              <a:t>)</a:t>
            </a:r>
            <a:endParaRPr lang="es-ES" sz="1600" dirty="0" smtClean="0"/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es-ES" sz="1600" b="1" dirty="0" smtClean="0"/>
              <a:t>Solicitud </a:t>
            </a:r>
            <a:r>
              <a:rPr lang="es-ES" sz="1600" b="1" dirty="0"/>
              <a:t>de autorización </a:t>
            </a:r>
            <a:r>
              <a:rPr lang="es-ES" sz="1600" dirty="0"/>
              <a:t>para realizar la </a:t>
            </a:r>
            <a:r>
              <a:rPr lang="es-ES" sz="1600" dirty="0" smtClean="0"/>
              <a:t>Tesis </a:t>
            </a:r>
            <a:r>
              <a:rPr lang="es-ES" sz="1600" dirty="0"/>
              <a:t>en régimen de cotutela dirigida al Comité de Dirección de la Escuela de </a:t>
            </a:r>
            <a:r>
              <a:rPr lang="es-ES" sz="1600" dirty="0" smtClean="0"/>
              <a:t>Doctorado, junto con los originales del Convenio de Cotutela. </a:t>
            </a:r>
          </a:p>
          <a:p>
            <a:pPr marL="342900" indent="-342900">
              <a:spcBef>
                <a:spcPts val="1200"/>
              </a:spcBef>
              <a:buAutoNum type="arabicPeriod"/>
            </a:pPr>
            <a:r>
              <a:rPr lang="es-ES" sz="1600" b="1" dirty="0" smtClean="0"/>
              <a:t>Los tramites posteriores para la defensa de la Tesis serán los </a:t>
            </a:r>
            <a:r>
              <a:rPr lang="es-ES" sz="1600" dirty="0" smtClean="0"/>
              <a:t>establecidos </a:t>
            </a:r>
            <a:r>
              <a:rPr lang="es-ES" sz="1600" dirty="0"/>
              <a:t>para cualquier </a:t>
            </a:r>
            <a:r>
              <a:rPr lang="es-ES" sz="1600" dirty="0" smtClean="0"/>
              <a:t>Tesis, </a:t>
            </a:r>
            <a:r>
              <a:rPr lang="es-ES" sz="1600" dirty="0"/>
              <a:t>teniendo en cuenta además lo especificado en el </a:t>
            </a:r>
            <a:r>
              <a:rPr lang="es-ES" sz="1600" dirty="0" smtClean="0"/>
              <a:t>Convenio </a:t>
            </a:r>
            <a:r>
              <a:rPr lang="es-ES" sz="1600" dirty="0"/>
              <a:t>de </a:t>
            </a:r>
            <a:r>
              <a:rPr lang="es-ES" sz="1600" dirty="0" smtClean="0"/>
              <a:t>Cotutela</a:t>
            </a:r>
            <a:r>
              <a:rPr lang="es-ES" sz="1600" dirty="0"/>
              <a:t>. Los </a:t>
            </a:r>
            <a:r>
              <a:rPr lang="es-ES" sz="1600" b="1" dirty="0"/>
              <a:t>certificados oficiales de las estancias</a:t>
            </a:r>
            <a:r>
              <a:rPr lang="es-ES" sz="1600" dirty="0"/>
              <a:t> realizadas en la otra universidad se aportarán en el momento del depósito de la </a:t>
            </a:r>
            <a:r>
              <a:rPr lang="es-ES" sz="1600" dirty="0" smtClean="0"/>
              <a:t>Tesis  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5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561662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Alumnos matriculados en programas a extinguir. 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043608" y="1988840"/>
            <a:ext cx="72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b="1" dirty="0" smtClean="0"/>
          </a:p>
          <a:p>
            <a:pPr>
              <a:spcBef>
                <a:spcPts val="1200"/>
              </a:spcBef>
            </a:pPr>
            <a:r>
              <a:rPr lang="es-ES" sz="2400" b="1" u="sng" dirty="0" smtClean="0"/>
              <a:t>Normativa Aplicable</a:t>
            </a:r>
          </a:p>
          <a:p>
            <a:pPr>
              <a:spcBef>
                <a:spcPts val="1200"/>
              </a:spcBef>
            </a:pPr>
            <a:r>
              <a:rPr lang="es-ES" b="1" dirty="0" smtClean="0"/>
              <a:t>Real Decreto 99/2011; </a:t>
            </a:r>
            <a:r>
              <a:rPr lang="es-ES" dirty="0" smtClean="0"/>
              <a:t>Disposición transitoria primera.</a:t>
            </a:r>
            <a:r>
              <a:rPr lang="es-ES" b="1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s-ES" b="1" dirty="0" smtClean="0">
                <a:hlinkClick r:id="rId4"/>
              </a:rPr>
              <a:t>http://escuelaposgrado.ugr.es/doctorado/documentos-normativa/realdecreto99_2011</a:t>
            </a:r>
            <a:endParaRPr lang="es-ES" b="1" dirty="0" smtClean="0"/>
          </a:p>
          <a:p>
            <a:pPr>
              <a:spcBef>
                <a:spcPts val="1200"/>
              </a:spcBef>
            </a:pPr>
            <a:endParaRPr lang="es-ES" b="1" dirty="0" smtClean="0"/>
          </a:p>
          <a:p>
            <a:pPr>
              <a:spcBef>
                <a:spcPts val="1200"/>
              </a:spcBef>
            </a:pPr>
            <a:r>
              <a:rPr lang="es-ES" b="1" dirty="0" smtClean="0"/>
              <a:t>Normas reguladoras de las Enseñanzas Oficiales de Doctorado y del Título de Doctor por la Universidad de Granada; </a:t>
            </a:r>
            <a:r>
              <a:rPr lang="es-ES" dirty="0" smtClean="0"/>
              <a:t>Artículos 22-25 y Disposiciones transitorias primera y segunda.</a:t>
            </a:r>
          </a:p>
          <a:p>
            <a:pPr>
              <a:spcBef>
                <a:spcPts val="1200"/>
              </a:spcBef>
            </a:pPr>
            <a:r>
              <a:rPr lang="es-ES" b="1" dirty="0" smtClean="0">
                <a:hlinkClick r:id="rId5"/>
              </a:rPr>
              <a:t>http://escuelaposgrado.ugr.es/doctorado/documentos-normativa/normasdoctoradoytitulodoctor</a:t>
            </a:r>
            <a:endParaRPr lang="es-ES" b="1" dirty="0" smtClean="0"/>
          </a:p>
        </p:txBody>
      </p:sp>
      <p:sp>
        <p:nvSpPr>
          <p:cNvPr id="11" name="10 Flecha derecha"/>
          <p:cNvSpPr/>
          <p:nvPr/>
        </p:nvSpPr>
        <p:spPr>
          <a:xfrm>
            <a:off x="7164288" y="1772816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Siguiente</a:t>
            </a:r>
            <a:endParaRPr 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561662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Alumnos matriculados en programas a extinguir. 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83568" y="195689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Plazo máximo para la presentación de la Tesis: 	</a:t>
            </a:r>
            <a:r>
              <a:rPr lang="es-ES" b="1" u="sng" dirty="0" smtClean="0">
                <a:solidFill>
                  <a:srgbClr val="FF0000"/>
                </a:solidFill>
              </a:rPr>
              <a:t>11 de febrero de 2016</a:t>
            </a:r>
            <a:endParaRPr lang="es-ES" b="1" u="sng" dirty="0">
              <a:solidFill>
                <a:srgbClr val="FF000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83568" y="260496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Requisitos para la presentación de la Tesis:</a:t>
            </a:r>
          </a:p>
          <a:p>
            <a:endParaRPr lang="es-ES" b="1" dirty="0" smtClean="0"/>
          </a:p>
          <a:p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55576" y="3109024"/>
            <a:ext cx="79208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1200"/>
              </a:spcBef>
            </a:pPr>
            <a:r>
              <a:rPr lang="es-ES" sz="1600" dirty="0" smtClean="0"/>
              <a:t>a) Informe </a:t>
            </a:r>
            <a:r>
              <a:rPr lang="es-ES" sz="1600" dirty="0"/>
              <a:t>favorable del Director </a:t>
            </a:r>
            <a:r>
              <a:rPr lang="es-ES" sz="1600" dirty="0" smtClean="0"/>
              <a:t>de </a:t>
            </a:r>
            <a:r>
              <a:rPr lang="es-ES" sz="1600" dirty="0"/>
              <a:t>la </a:t>
            </a:r>
            <a:r>
              <a:rPr lang="es-ES" sz="1600" dirty="0" smtClean="0"/>
              <a:t>Tesis, </a:t>
            </a:r>
            <a:r>
              <a:rPr lang="es-ES" sz="1600" dirty="0"/>
              <a:t>autorizando su presentación.</a:t>
            </a:r>
          </a:p>
          <a:p>
            <a:pPr marL="269875" indent="-269875">
              <a:spcBef>
                <a:spcPts val="1200"/>
              </a:spcBef>
            </a:pPr>
            <a:r>
              <a:rPr lang="es-ES" sz="1600" dirty="0" smtClean="0"/>
              <a:t>b) </a:t>
            </a:r>
            <a:r>
              <a:rPr lang="es-ES" sz="1600" dirty="0"/>
              <a:t>Autorización de la defensa por parte </a:t>
            </a:r>
            <a:r>
              <a:rPr lang="es-ES" sz="1600" dirty="0" smtClean="0"/>
              <a:t>del Consejo de Departamento (o la </a:t>
            </a:r>
            <a:r>
              <a:rPr lang="es-ES" sz="1600" dirty="0"/>
              <a:t>Comisión Académica </a:t>
            </a:r>
            <a:r>
              <a:rPr lang="es-ES" sz="1600" dirty="0" smtClean="0"/>
              <a:t>para los programas del 1397/2007) </a:t>
            </a:r>
          </a:p>
          <a:p>
            <a:pPr marL="269875" indent="-269875">
              <a:spcBef>
                <a:spcPts val="1200"/>
              </a:spcBef>
            </a:pPr>
            <a:r>
              <a:rPr lang="es-ES" sz="1600" dirty="0" smtClean="0"/>
              <a:t>c) </a:t>
            </a:r>
            <a:r>
              <a:rPr lang="es-ES" sz="1600" b="1" u="sng" dirty="0" smtClean="0"/>
              <a:t>Garantía de la calidad</a:t>
            </a:r>
            <a:r>
              <a:rPr lang="es-ES" sz="1600" b="1" dirty="0" smtClean="0"/>
              <a:t> </a:t>
            </a:r>
            <a:r>
              <a:rPr lang="es-ES" sz="1600" dirty="0" smtClean="0"/>
              <a:t>del trabajo desarrollado:</a:t>
            </a:r>
          </a:p>
          <a:p>
            <a:pPr marL="363538" lvl="0" indent="-187325" fontAlgn="base"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Una publicación 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asociada a la Tesis </a:t>
            </a:r>
            <a:r>
              <a:rPr lang="es-ES" sz="1600" dirty="0" smtClean="0">
                <a:ea typeface="Calibri" pitchFamily="34" charset="0"/>
                <a:cs typeface="Times New Roman" pitchFamily="18" charset="0"/>
              </a:rPr>
              <a:t>en una revista </a:t>
            </a:r>
            <a:r>
              <a:rPr lang="es-ES" sz="1600" b="1" dirty="0" smtClean="0">
                <a:ea typeface="Calibri" pitchFamily="34" charset="0"/>
                <a:cs typeface="Times New Roman" pitchFamily="18" charset="0"/>
              </a:rPr>
              <a:t>incluida en JCR Science Citation Index</a:t>
            </a:r>
          </a:p>
          <a:p>
            <a:pPr marL="363538" lvl="0" indent="-187325" fontAlgn="base"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Cada publicación podrá ir asociada únicamente a una Tesis Doctoral.</a:t>
            </a:r>
          </a:p>
          <a:p>
            <a:pPr marL="176213" indent="-176213">
              <a:spcBef>
                <a:spcPts val="1200"/>
              </a:spcBef>
            </a:pPr>
            <a:r>
              <a:rPr lang="es-ES" sz="1600" dirty="0"/>
              <a:t> </a:t>
            </a:r>
            <a:r>
              <a:rPr lang="es-ES" sz="1600" dirty="0" smtClean="0"/>
              <a:t>d) </a:t>
            </a:r>
            <a:r>
              <a:rPr lang="es-ES" sz="1600" b="1" dirty="0" smtClean="0"/>
              <a:t>Propuesta </a:t>
            </a:r>
            <a:r>
              <a:rPr lang="es-ES" sz="1600" b="1" dirty="0"/>
              <a:t>razonada </a:t>
            </a:r>
            <a:r>
              <a:rPr lang="es-ES" sz="1600" dirty="0" smtClean="0"/>
              <a:t>del Consejo de Departamento de </a:t>
            </a:r>
            <a:r>
              <a:rPr lang="es-ES" sz="1600" b="1" dirty="0" smtClean="0"/>
              <a:t>al </a:t>
            </a:r>
            <a:r>
              <a:rPr lang="es-ES" sz="1600" b="1" dirty="0"/>
              <a:t>menos siete </a:t>
            </a:r>
            <a:r>
              <a:rPr lang="es-ES" sz="1600" b="1" dirty="0" smtClean="0"/>
              <a:t>expertos en </a:t>
            </a:r>
            <a:r>
              <a:rPr lang="es-ES" sz="1600" b="1" dirty="0"/>
              <a:t>la materia que </a:t>
            </a:r>
            <a:r>
              <a:rPr lang="es-ES" sz="1600" b="1" dirty="0" smtClean="0"/>
              <a:t>puedan </a:t>
            </a:r>
            <a:r>
              <a:rPr lang="es-ES" sz="1600" b="1" dirty="0"/>
              <a:t>formar parte del tribunal</a:t>
            </a:r>
            <a:r>
              <a:rPr lang="es-ES" sz="16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s-ES" sz="1600" dirty="0" smtClean="0"/>
              <a:t>e) </a:t>
            </a:r>
            <a:r>
              <a:rPr lang="es-ES" sz="1600" dirty="0"/>
              <a:t>En su caso, los documentos que avalen la Mención Internacional en </a:t>
            </a:r>
            <a:r>
              <a:rPr lang="es-ES" sz="1600" dirty="0" smtClean="0"/>
              <a:t>el título </a:t>
            </a:r>
            <a:r>
              <a:rPr lang="es-ES" sz="1600" dirty="0"/>
              <a:t>de </a:t>
            </a:r>
            <a:r>
              <a:rPr lang="es-ES" sz="1600" dirty="0" smtClean="0"/>
              <a:t>Doctor</a:t>
            </a:r>
          </a:p>
        </p:txBody>
      </p:sp>
      <p:sp>
        <p:nvSpPr>
          <p:cNvPr id="13" name="12 Flecha derecha"/>
          <p:cNvSpPr/>
          <p:nvPr/>
        </p:nvSpPr>
        <p:spPr>
          <a:xfrm>
            <a:off x="7668344" y="2276872"/>
            <a:ext cx="10801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Siguiente</a:t>
            </a:r>
            <a:endParaRPr lang="es-E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5616624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Alumnos matriculados en programas a extinguir. III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11560" y="2636912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s-ES" dirty="0" smtClean="0"/>
              <a:t>“</a:t>
            </a:r>
            <a:r>
              <a:rPr lang="es-ES" i="1" dirty="0" smtClean="0"/>
              <a:t>La </a:t>
            </a:r>
            <a:r>
              <a:rPr lang="es-ES" i="1" dirty="0"/>
              <a:t>totalidad de los miembros que integren el tribunal deberá estar en posesión del título de Doctor y deberá acreditar su experiencia </a:t>
            </a:r>
            <a:r>
              <a:rPr lang="es-ES" i="1" dirty="0" smtClean="0"/>
              <a:t>investigadora”. Implica:</a:t>
            </a:r>
          </a:p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dirty="0" smtClean="0"/>
              <a:t>Tener </a:t>
            </a:r>
            <a:r>
              <a:rPr lang="es-ES" dirty="0"/>
              <a:t>reconocido </a:t>
            </a:r>
            <a:r>
              <a:rPr lang="es-ES" b="1" dirty="0"/>
              <a:t>al menos un periodo de investigación </a:t>
            </a:r>
            <a:r>
              <a:rPr lang="es-ES" dirty="0"/>
              <a:t>de acuerdo al Real Decreto 1086/1989. </a:t>
            </a:r>
            <a:endParaRPr lang="es-ES" dirty="0" smtClean="0"/>
          </a:p>
          <a:p>
            <a:pPr marL="342900" indent="-342900">
              <a:spcBef>
                <a:spcPts val="1200"/>
              </a:spcBef>
              <a:buAutoNum type="alphaLcParenR"/>
            </a:pPr>
            <a:r>
              <a:rPr lang="es-ES" dirty="0" smtClean="0"/>
              <a:t>En </a:t>
            </a:r>
            <a:r>
              <a:rPr lang="es-ES" dirty="0"/>
              <a:t>el caso de ocupar una posición académica o administrativa en la que esto no sea de aplicación, deberá acreditar méritos </a:t>
            </a:r>
            <a:r>
              <a:rPr lang="es-ES" dirty="0" smtClean="0"/>
              <a:t>equivalentes: </a:t>
            </a:r>
            <a:r>
              <a:rPr lang="es-ES" b="1" dirty="0" smtClean="0"/>
              <a:t>5 </a:t>
            </a:r>
            <a:r>
              <a:rPr lang="es-ES" b="1" dirty="0"/>
              <a:t>artículos </a:t>
            </a:r>
            <a:r>
              <a:rPr lang="es-ES" b="1" dirty="0" smtClean="0"/>
              <a:t>publicados en los últimos 5 años </a:t>
            </a:r>
            <a:r>
              <a:rPr lang="es-ES" b="1" dirty="0"/>
              <a:t>en revistas indexadas </a:t>
            </a:r>
            <a:r>
              <a:rPr lang="es-ES" dirty="0"/>
              <a:t>en </a:t>
            </a:r>
            <a:r>
              <a:rPr lang="es-ES" dirty="0" smtClean="0"/>
              <a:t>JCR Science </a:t>
            </a:r>
            <a:r>
              <a:rPr lang="es-ES" dirty="0"/>
              <a:t>Citation </a:t>
            </a:r>
            <a:r>
              <a:rPr lang="es-ES" dirty="0" smtClean="0"/>
              <a:t>Index. </a:t>
            </a:r>
            <a:r>
              <a:rPr lang="es-ES" b="1" dirty="0"/>
              <a:t>Al menos 2 de los artículos tendrán un Factor de Impacto por encima de la mediana </a:t>
            </a:r>
            <a:r>
              <a:rPr lang="es-ES" dirty="0"/>
              <a:t>del listado de la </a:t>
            </a:r>
            <a:r>
              <a:rPr lang="es-ES" dirty="0" smtClean="0"/>
              <a:t>especialidad</a:t>
            </a:r>
          </a:p>
          <a:p>
            <a:pPr marL="342900" indent="-342900">
              <a:spcBef>
                <a:spcPts val="1200"/>
              </a:spcBef>
              <a:buAutoNum type="alphaLcParenR"/>
            </a:pPr>
            <a:endParaRPr lang="es-ES" i="1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827584" y="2049229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/>
              <a:t>Miembros del Tribunal de la Tesis </a:t>
            </a:r>
            <a:r>
              <a:rPr lang="es-ES" b="1" dirty="0" smtClean="0"/>
              <a:t>	</a:t>
            </a:r>
            <a:endParaRPr lang="es-ES" b="1" u="sng" dirty="0">
              <a:solidFill>
                <a:srgbClr val="FF0000"/>
              </a:solidFill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>
                <a:solidFill>
                  <a:prstClr val="black"/>
                </a:solidFill>
              </a:rPr>
              <a:t>Información básica para Profesores</a:t>
            </a:r>
            <a:endParaRPr lang="es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611560" y="213285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</a:rPr>
              <a:t>Requisitos mínimos para incorporarse a un programa de Doctorado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11560" y="2636912"/>
            <a:ext cx="8136904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Sexenio vivo –obtenido para el periodo 2001-2007</a:t>
            </a:r>
            <a:r>
              <a:rPr kumimoji="0" lang="es-E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o posterior-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lang="es-ES" sz="16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ó</a:t>
            </a:r>
          </a:p>
          <a:p>
            <a:pPr marL="342900" marR="0" lvl="0" indent="20638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En los casos en los que no se puede solicitar sexenios, 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 trabajos indexados en </a:t>
            </a:r>
            <a:r>
              <a:rPr lang="es-ES" sz="1600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JCR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Science</a:t>
            </a:r>
            <a:r>
              <a:rPr kumimoji="0" lang="es-E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Citation Index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en los últimos 5 años, al menos 2 con Factor de Impacto por encima de la mediana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del listado de la especialidad.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Aportar 4 publicaciones indexadas en JCR en los últimos 5 años, al menos una en el primer o segundo tercil del listado de la especialidad.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Ser miembro del equipo de un Proyecto de Investigación activo o finalizado en los 6 años previos, conseguido en convocatoria competitiva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Haber dirigido al menos 1 Tesis en los 5 años previos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11960" y="5949280"/>
            <a:ext cx="47525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Cada Programa puede exigir requisitos complementarios.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Estas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condiciones </a:t>
            </a:r>
            <a:r>
              <a:rPr lang="es-ES" sz="14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e revisarán cada 5 años, deben mantenerse las cuatro condiciones para permanecer en el programa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>
                <a:solidFill>
                  <a:prstClr val="black"/>
                </a:solidFill>
              </a:rPr>
              <a:t>Información básica para Profesores</a:t>
            </a:r>
            <a:endParaRPr lang="es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827584" y="2388368"/>
            <a:ext cx="7281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</a:rPr>
              <a:t>Requisitos para </a:t>
            </a:r>
            <a:r>
              <a:rPr lang="es-ES" b="1" dirty="0" smtClean="0">
                <a:solidFill>
                  <a:srgbClr val="002060"/>
                </a:solidFill>
              </a:rPr>
              <a:t>ser Director de Tesis</a:t>
            </a:r>
            <a:endParaRPr lang="es-ES" b="1" dirty="0">
              <a:solidFill>
                <a:srgbClr val="00206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9592" y="3064024"/>
            <a:ext cx="792088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 Al menos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 sexenio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reconocido (En los casos en los que no se puede solicitar sexenios,  5 trabajos indexados en JCR en los últimos 5 años, al menos 2 con Factor de Impacto por encima de la mediana del listado de la especialidad)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Antigüedad del sexenio menor de 8 años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Investigador Principal o Investigador Colaborador de un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proyecto de investigación competitivo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activo o finalizado en los 6 años previos a la matricula de la Tesis.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>
                <a:solidFill>
                  <a:prstClr val="black"/>
                </a:solidFill>
              </a:rPr>
              <a:t>Información básica para Profesores</a:t>
            </a:r>
            <a:endParaRPr lang="es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539552" y="218628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rgbClr val="002060"/>
                </a:solidFill>
              </a:rPr>
              <a:t>Funciones del Tutor</a:t>
            </a:r>
            <a:endParaRPr lang="es-ES" b="1" u="sng" dirty="0">
              <a:solidFill>
                <a:srgbClr val="00206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27784" y="2042264"/>
            <a:ext cx="6048672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400" dirty="0"/>
              <a:t>Los tutores son </a:t>
            </a:r>
            <a:r>
              <a:rPr lang="es-ES" sz="1400" b="1" dirty="0"/>
              <a:t>doctores adscritos al Programa </a:t>
            </a:r>
            <a:r>
              <a:rPr lang="es-ES" sz="1400" dirty="0"/>
              <a:t>con </a:t>
            </a:r>
            <a:r>
              <a:rPr lang="es-ES" sz="1400" b="1" dirty="0"/>
              <a:t>acreditada experiencia </a:t>
            </a:r>
            <a:r>
              <a:rPr lang="es-ES" sz="1400" dirty="0"/>
              <a:t>investigadora, </a:t>
            </a:r>
            <a:r>
              <a:rPr lang="es-ES" sz="1400" b="1" dirty="0"/>
              <a:t>responsables de la adecuación de la formación y de la actividad investigadora</a:t>
            </a:r>
            <a:r>
              <a:rPr lang="es-ES" sz="1400" dirty="0"/>
              <a:t> del doctorando a los principios del </a:t>
            </a:r>
            <a:r>
              <a:rPr lang="es-ES" sz="1400" dirty="0" smtClean="0"/>
              <a:t>Programa</a:t>
            </a:r>
            <a:endParaRPr lang="es-ES" sz="1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39552" y="2940333"/>
            <a:ext cx="813690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Suscribir el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Compromiso Documental de Supervisión 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del doctorando de la Universidad de Granada así como el 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Código de Buenas Prácticas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adoptado por la EDCS. 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Asistir a sus doctorandos en el proceso de formación,…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Facilitar la configuración del itinerario curricular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Revisar regularmente el documento de actividades personalizado [DAD]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Informar y avalar, periódicamente, el plan de investigación de sus doctorandos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Estimular la transición de sus doctorandos al mundo laboral, el desarrollo inicial de la carrera profesional y el acceso a la formación continua. 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Atender las necesidades de sus doctorandos con discapacidad, de acuerdo con las pautas establecidas por la Universidad de Granada. 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>
                <a:solidFill>
                  <a:prstClr val="black"/>
                </a:solidFill>
              </a:rPr>
              <a:t>Información básica para Profesores</a:t>
            </a:r>
            <a:endParaRPr lang="es-ES" sz="2800" b="1" dirty="0"/>
          </a:p>
        </p:txBody>
      </p:sp>
      <p:sp>
        <p:nvSpPr>
          <p:cNvPr id="7" name="6 Rectángulo"/>
          <p:cNvSpPr/>
          <p:nvPr/>
        </p:nvSpPr>
        <p:spPr>
          <a:xfrm>
            <a:off x="539552" y="2104400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solidFill>
                  <a:srgbClr val="002060"/>
                </a:solidFill>
              </a:rPr>
              <a:t>Funciones del Director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347864" y="2041684"/>
            <a:ext cx="45720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1400" dirty="0" smtClean="0"/>
              <a:t>Los directores de tesis serán doctores, nacionales o extranjeros, con acreditada experiencia investigadora</a:t>
            </a:r>
            <a:endParaRPr lang="es-ES" sz="1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67544" y="2672625"/>
            <a:ext cx="8280920" cy="378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fontAlgn="base" hangingPunct="1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Suscribir el </a:t>
            </a:r>
            <a:r>
              <a:rPr lang="es-ES" sz="15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Compromiso Documental de Supervisión</a:t>
            </a: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del doctorando de la Universidad de Granada así como el Código de Buenas Prácticas adoptado por la EDCS.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Revisar regularmente el documento de actividades personalizado [DAD]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Informar y avalar, periódicamente, el plan de investigación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Velar por que sus doctorandos conozcan los objetivos estratégicos que rigen su ámbito de actividad y los mecanismos de financiación, y que se soliciten todos los permisos necesarios antes de iniciar su labor o acceder a los recursos proporcionados. 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Facilitar la difusión y publicación de los resultados de investigación de sus doctorandos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Velar por que sus doctorandos sigan, en todo momento, prácticas de trabajo seguras, conformes a la legislación nacional, y que respeten las exigencias legales en materia de protección de datos y de confidencialidad. </a:t>
            </a:r>
          </a:p>
          <a:p>
            <a:pPr algn="just" eaLnBrk="0" fontAlgn="base" hangingPunct="0">
              <a:spcBef>
                <a:spcPts val="900"/>
              </a:spcBef>
              <a:spcAft>
                <a:spcPct val="0"/>
              </a:spcAft>
              <a:buFontTx/>
              <a:buChar char="•"/>
            </a:pPr>
            <a:r>
              <a:rPr lang="es-ES" sz="15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Atender las necesidades de sus doctorandos con discapacidad, de acuerdo con las pautas establecidas por la Universidad de Granada. 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ES" b="1" u="sng" dirty="0" smtClean="0"/>
              <a:t>Descripción general del nuevo modelo de doctorado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11560" y="1988840"/>
          <a:ext cx="8064896" cy="424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5195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dirty="0" smtClean="0"/>
                        <a:t>Antes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Ahora</a:t>
                      </a:r>
                    </a:p>
                  </a:txBody>
                  <a:tcPr/>
                </a:tc>
              </a:tr>
              <a:tr h="1619921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 typeface="Wingdings" pitchFamily="2" charset="2"/>
                        <a:buNone/>
                      </a:pPr>
                      <a:r>
                        <a:rPr lang="es-ES" sz="1800" dirty="0" smtClean="0"/>
                        <a:t>Múltiples programas de doctorado, dependientes de los departamentos.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" sz="1800" dirty="0" smtClean="0"/>
                    </a:p>
                    <a:p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3663" indent="-93663">
                        <a:spcBef>
                          <a:spcPts val="600"/>
                        </a:spcBef>
                        <a:buFontTx/>
                        <a:buChar char="-"/>
                      </a:pPr>
                      <a:r>
                        <a:rPr lang="es-ES" sz="1800" dirty="0" smtClean="0"/>
                        <a:t> Grandes programas de doctorado que agrupan líneas de investigación afines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Char char="-"/>
                      </a:pPr>
                      <a:r>
                        <a:rPr lang="es-ES" sz="1800" dirty="0" smtClean="0"/>
                        <a:t> Regidos por una Comisión Académica </a:t>
                      </a:r>
                    </a:p>
                    <a:p>
                      <a:pPr marL="93663" indent="-93663">
                        <a:spcBef>
                          <a:spcPts val="600"/>
                        </a:spcBef>
                        <a:buFontTx/>
                        <a:buChar char="-"/>
                        <a:tabLst>
                          <a:tab pos="176213" algn="l"/>
                        </a:tabLst>
                      </a:pPr>
                      <a:r>
                        <a:rPr lang="es-ES" sz="1800" dirty="0" smtClean="0"/>
                        <a:t> Dependientes de Escuelas de Doctorado. </a:t>
                      </a:r>
                    </a:p>
                  </a:txBody>
                  <a:tcPr anchor="ctr"/>
                </a:tc>
              </a:tr>
              <a:tr h="1192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El Doctorando trabaja de forma autónoma bajo las orientaciones del Director.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El Doctorando es un investigador en formación (orientada por un tutor) que realiza una investigación original (bajo la supervisión de un Director). </a:t>
                      </a:r>
                      <a:endParaRPr lang="es-ES" dirty="0"/>
                    </a:p>
                  </a:txBody>
                  <a:tcPr anchor="ctr"/>
                </a:tc>
              </a:tr>
              <a:tr h="916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Centrado en la Universidad y Orientado a la formación de profesorado universitario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Se prima la colaboración</a:t>
                      </a:r>
                      <a:r>
                        <a:rPr lang="es-ES" sz="1800" baseline="0" dirty="0" smtClean="0"/>
                        <a:t> y se orienta </a:t>
                      </a:r>
                      <a:r>
                        <a:rPr lang="es-ES" sz="1800" dirty="0" smtClean="0"/>
                        <a:t>al desarrollo de competencias y habilidades trasferibles a la sociedad y a la empresa</a:t>
                      </a:r>
                      <a:endParaRPr lang="es-E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611560" y="2492896"/>
            <a:ext cx="805317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644008" y="1988840"/>
            <a:ext cx="0" cy="42484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1340768"/>
            <a:ext cx="856895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Programas que puede cursar en </a:t>
            </a:r>
            <a:r>
              <a:rPr lang="es-ES" sz="2000" b="1" dirty="0">
                <a:solidFill>
                  <a:srgbClr val="002060"/>
                </a:solidFill>
              </a:rPr>
              <a:t>la Escuela De Doctorado de Ciencias de la Salud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11560" y="1844824"/>
            <a:ext cx="73448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b="1" i="1" dirty="0" smtClean="0"/>
              <a:t>Programas regulados por el RD99/2011</a:t>
            </a:r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4" tooltip="http://bbm3i.ugr.es/pages/programa_doctorado/programa-de-doctorado-en-biomedicina"/>
              </a:rPr>
              <a:t>Programa de Doctorado en Biomedicina</a:t>
            </a:r>
            <a:r>
              <a:rPr lang="es-ES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5" tooltip="http://bbm3i.ugr.es/pages/programa_doctorado/programa-de-doctorado-en-bioquimica-y-biologia-molecular"/>
              </a:rPr>
              <a:t>Programa de Doctorado en Bioquímica y Biología Molecular </a:t>
            </a:r>
            <a:endParaRPr lang="es-ES" dirty="0" smtClean="0"/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6" tooltip="http://doctorados.ugr.es/farmacia"/>
              </a:rPr>
              <a:t>Programa de Doctorado en Farmacia </a:t>
            </a:r>
            <a:r>
              <a:rPr lang="es-ES" dirty="0" smtClean="0"/>
              <a:t> </a:t>
            </a:r>
            <a:r>
              <a:rPr lang="es-ES" b="1" i="1" dirty="0" smtClean="0"/>
              <a:t>(Programa nuevo)</a:t>
            </a:r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7" tooltip="http://doctorados.ugr.es/medicinaysalud"/>
              </a:rPr>
              <a:t>Programa de Doctorado en Medicina Clínica y Salud Pública</a:t>
            </a:r>
            <a:endParaRPr lang="es-ES" dirty="0" smtClean="0"/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8" tooltip="http://doctorados.ugr.es/nutricion-alimentacion"/>
              </a:rPr>
              <a:t>Programa de Doctorado en Nutrición y Ciencia de los Alimentos</a:t>
            </a:r>
            <a:endParaRPr lang="es-ES" dirty="0" smtClean="0"/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9" tooltip="http://doctorados.ugr.es/psicologia"/>
              </a:rPr>
              <a:t>Programa de Doctorado en Psicología</a:t>
            </a:r>
            <a:r>
              <a:rPr lang="es-ES" dirty="0" smtClean="0"/>
              <a:t> </a:t>
            </a:r>
          </a:p>
          <a:p>
            <a:pPr>
              <a:spcBef>
                <a:spcPts val="600"/>
              </a:spcBef>
            </a:pPr>
            <a:endParaRPr lang="es-ES" b="1" dirty="0" smtClean="0"/>
          </a:p>
          <a:p>
            <a:pPr>
              <a:spcBef>
                <a:spcPts val="600"/>
              </a:spcBef>
            </a:pPr>
            <a:r>
              <a:rPr lang="es-ES" b="1" i="1" dirty="0" smtClean="0"/>
              <a:t>Programas regulados por el RD1393/2007 (Ofertados por última vez en el curso 2013-2014)</a:t>
            </a:r>
          </a:p>
          <a:p>
            <a:pPr>
              <a:spcBef>
                <a:spcPts val="600"/>
              </a:spcBef>
            </a:pPr>
            <a:r>
              <a:rPr lang="es-ES" dirty="0" smtClean="0"/>
              <a:t>Actividad Física y Salud (PD60) </a:t>
            </a:r>
          </a:p>
          <a:p>
            <a:pPr>
              <a:spcBef>
                <a:spcPts val="600"/>
              </a:spcBef>
            </a:pPr>
            <a:r>
              <a:rPr lang="es-ES" dirty="0" smtClean="0">
                <a:hlinkClick r:id="rId10" tooltip="http://doctorados.ugr.es/cuidadosdesalud"/>
              </a:rPr>
              <a:t>Investigación Multidisciplinar e Innovación en Procesos de Discapacidad, Dependencia y Fin de Vida</a:t>
            </a:r>
            <a:endParaRPr lang="es-ES" dirty="0"/>
          </a:p>
        </p:txBody>
      </p:sp>
      <p:sp>
        <p:nvSpPr>
          <p:cNvPr id="9" name="8 Cara sonriente"/>
          <p:cNvSpPr/>
          <p:nvPr/>
        </p:nvSpPr>
        <p:spPr>
          <a:xfrm>
            <a:off x="4499992" y="220486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6012160" y="6273225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i="1" dirty="0" smtClean="0"/>
              <a:t>Proceden de Programas Con Mención de Excelencia</a:t>
            </a:r>
            <a:endParaRPr lang="es-ES" sz="1600" b="1" i="1" dirty="0"/>
          </a:p>
        </p:txBody>
      </p:sp>
      <p:sp>
        <p:nvSpPr>
          <p:cNvPr id="12" name="11 Cara sonriente"/>
          <p:cNvSpPr/>
          <p:nvPr/>
        </p:nvSpPr>
        <p:spPr>
          <a:xfrm>
            <a:off x="4283968" y="400506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Cara sonriente"/>
          <p:cNvSpPr/>
          <p:nvPr/>
        </p:nvSpPr>
        <p:spPr>
          <a:xfrm>
            <a:off x="6660232" y="364502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Cara sonriente"/>
          <p:cNvSpPr/>
          <p:nvPr/>
        </p:nvSpPr>
        <p:spPr>
          <a:xfrm>
            <a:off x="6372200" y="328498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14 Cara sonriente"/>
          <p:cNvSpPr/>
          <p:nvPr/>
        </p:nvSpPr>
        <p:spPr>
          <a:xfrm>
            <a:off x="6300192" y="2564904"/>
            <a:ext cx="36004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15 Cara sonriente"/>
          <p:cNvSpPr/>
          <p:nvPr/>
        </p:nvSpPr>
        <p:spPr>
          <a:xfrm>
            <a:off x="5652120" y="6453336"/>
            <a:ext cx="331980" cy="28803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18" name="17 Grupo"/>
          <p:cNvGrpSpPr/>
          <p:nvPr/>
        </p:nvGrpSpPr>
        <p:grpSpPr>
          <a:xfrm>
            <a:off x="7740352" y="2060848"/>
            <a:ext cx="819405" cy="792088"/>
            <a:chOff x="7308304" y="1506034"/>
            <a:chExt cx="1035429" cy="792088"/>
          </a:xfrm>
        </p:grpSpPr>
        <p:sp>
          <p:nvSpPr>
            <p:cNvPr id="19" name="18 Flecha curvada hacia la izquierda">
              <a:hlinkClick r:id="rId11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Acceso al programa de Doctorado</a:t>
            </a:r>
            <a:endParaRPr lang="es-ES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611560" y="2204864"/>
            <a:ext cx="79208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¿Cumple los Requisitos </a:t>
            </a:r>
            <a:r>
              <a:rPr lang="es-ES" b="1" i="1" dirty="0"/>
              <a:t>de acceso al </a:t>
            </a:r>
            <a:r>
              <a:rPr lang="es-ES" b="1" i="1" dirty="0" smtClean="0"/>
              <a:t>doctorado?</a:t>
            </a:r>
          </a:p>
          <a:p>
            <a:pPr algn="r"/>
            <a:r>
              <a:rPr lang="es-ES" sz="1400" dirty="0" smtClean="0"/>
              <a:t>… será </a:t>
            </a:r>
            <a:r>
              <a:rPr lang="es-ES" sz="1400" dirty="0"/>
              <a:t>necesario estar en posesión de los títulos oficiales españoles de </a:t>
            </a:r>
            <a:r>
              <a:rPr lang="es-ES" sz="1400" b="1" dirty="0"/>
              <a:t>Grado</a:t>
            </a:r>
            <a:r>
              <a:rPr lang="es-ES" sz="1400" dirty="0"/>
              <a:t>, o equivalente, y de </a:t>
            </a:r>
            <a:r>
              <a:rPr lang="es-ES" sz="1400" b="1" dirty="0"/>
              <a:t>Máster </a:t>
            </a:r>
            <a:r>
              <a:rPr lang="es-ES" sz="1400" b="1" dirty="0" smtClean="0"/>
              <a:t>Universitario,</a:t>
            </a:r>
            <a:r>
              <a:rPr lang="es-ES" sz="1400" dirty="0" smtClean="0"/>
              <a:t> véase el artículo 6 del </a:t>
            </a:r>
            <a:r>
              <a:rPr lang="es-ES" sz="1400" dirty="0" smtClean="0">
                <a:hlinkClick r:id="rId4"/>
              </a:rPr>
              <a:t>RD 99/2011 </a:t>
            </a:r>
            <a:r>
              <a:rPr lang="es-ES" sz="1400" dirty="0" smtClean="0"/>
              <a:t>para otras situaciones</a:t>
            </a:r>
            <a:endParaRPr lang="es-ES" sz="1400" dirty="0"/>
          </a:p>
        </p:txBody>
      </p:sp>
      <p:sp>
        <p:nvSpPr>
          <p:cNvPr id="8" name="7 Rectángulo"/>
          <p:cNvSpPr/>
          <p:nvPr/>
        </p:nvSpPr>
        <p:spPr>
          <a:xfrm>
            <a:off x="611560" y="3140968"/>
            <a:ext cx="777686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/>
              <a:t>Solicite su admisión en el </a:t>
            </a:r>
            <a:r>
              <a:rPr lang="es-ES" b="1" i="1" dirty="0" smtClean="0"/>
              <a:t>programa elegido y en el plazo habilitado</a:t>
            </a:r>
          </a:p>
          <a:p>
            <a:pPr algn="r"/>
            <a:r>
              <a:rPr lang="es-ES" sz="1400" dirty="0"/>
              <a:t>Primera fase: Hasta 15 de octubre de 2013</a:t>
            </a:r>
          </a:p>
          <a:p>
            <a:pPr algn="r"/>
            <a:r>
              <a:rPr lang="es-ES" sz="1400" dirty="0"/>
              <a:t>Segunda fase: Hasta 2 de febrero de </a:t>
            </a:r>
            <a:r>
              <a:rPr lang="es-ES" sz="1400" dirty="0" smtClean="0"/>
              <a:t>2014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11560" y="4797151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/>
              <a:t>Criterios de </a:t>
            </a:r>
            <a:r>
              <a:rPr lang="es-ES" b="1" i="1" dirty="0" smtClean="0"/>
              <a:t>admisión </a:t>
            </a:r>
            <a:endParaRPr lang="es-ES" b="1" i="1" dirty="0"/>
          </a:p>
          <a:p>
            <a:r>
              <a:rPr lang="es-ES" sz="1400" dirty="0" smtClean="0"/>
              <a:t>Exigidos </a:t>
            </a:r>
            <a:r>
              <a:rPr lang="es-ES" sz="1400" dirty="0"/>
              <a:t>por el programa de doctorado y </a:t>
            </a:r>
            <a:r>
              <a:rPr lang="es-ES" sz="1400" dirty="0" smtClean="0"/>
              <a:t>evaluados </a:t>
            </a:r>
            <a:r>
              <a:rPr lang="es-ES" sz="1400" dirty="0"/>
              <a:t>por la Comisión </a:t>
            </a:r>
            <a:r>
              <a:rPr lang="es-ES" sz="1400" dirty="0" smtClean="0"/>
              <a:t>Académica. Esta podrá rechazar</a:t>
            </a:r>
            <a:r>
              <a:rPr lang="es-ES" sz="1400" dirty="0"/>
              <a:t>, </a:t>
            </a:r>
            <a:r>
              <a:rPr lang="es-ES" sz="1400" dirty="0" smtClean="0"/>
              <a:t>exigir complementos de formación previos a la admisión, </a:t>
            </a:r>
            <a:r>
              <a:rPr lang="es-ES" sz="1400" dirty="0"/>
              <a:t>o bien aceptar definitivamente su solicitud. </a:t>
            </a:r>
            <a:r>
              <a:rPr lang="es-ES" sz="1400" dirty="0" smtClean="0"/>
              <a:t>Consulte </a:t>
            </a:r>
            <a:r>
              <a:rPr lang="es-ES" sz="1400" dirty="0"/>
              <a:t>la página web del programa para conocer los criterios </a:t>
            </a:r>
            <a:r>
              <a:rPr lang="es-ES" sz="1400" dirty="0" smtClean="0"/>
              <a:t>concretos y el baremo aplicado. </a:t>
            </a:r>
            <a:endParaRPr lang="es-ES" sz="1400" dirty="0"/>
          </a:p>
        </p:txBody>
      </p:sp>
      <p:sp>
        <p:nvSpPr>
          <p:cNvPr id="10" name="9 Rectángulo"/>
          <p:cNvSpPr/>
          <p:nvPr/>
        </p:nvSpPr>
        <p:spPr>
          <a:xfrm>
            <a:off x="611560" y="3852916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/>
              <a:t>Entrega de Solicitudes</a:t>
            </a:r>
          </a:p>
          <a:p>
            <a:r>
              <a:rPr lang="es-ES" sz="1400" dirty="0"/>
              <a:t>A través de la siguiente dirección se accede a la aplicación de presentación </a:t>
            </a:r>
            <a:r>
              <a:rPr lang="es-ES" sz="1400" dirty="0" smtClean="0"/>
              <a:t>de solicitudes </a:t>
            </a:r>
            <a:r>
              <a:rPr lang="es-ES" sz="1400" dirty="0"/>
              <a:t>y documentación </a:t>
            </a:r>
            <a:r>
              <a:rPr lang="es-ES" sz="1400" dirty="0" smtClean="0"/>
              <a:t>necesaria: </a:t>
            </a:r>
            <a:r>
              <a:rPr lang="es-ES" sz="1400" dirty="0" smtClean="0">
                <a:hlinkClick r:id="rId5"/>
              </a:rPr>
              <a:t>http</a:t>
            </a:r>
            <a:r>
              <a:rPr lang="es-ES" sz="1400" dirty="0">
                <a:hlinkClick r:id="rId5"/>
              </a:rPr>
              <a:t>://</a:t>
            </a:r>
            <a:r>
              <a:rPr lang="es-ES" sz="1400" dirty="0" smtClean="0">
                <a:hlinkClick r:id="rId5"/>
              </a:rPr>
              <a:t>oficinavirtual.ugr.es/apli/awc/admision_doctorado/admision_1.jsp</a:t>
            </a:r>
            <a:endParaRPr lang="es-ES" sz="1400" dirty="0" smtClean="0"/>
          </a:p>
          <a:p>
            <a:endParaRPr lang="es-ES" sz="1400" dirty="0"/>
          </a:p>
        </p:txBody>
      </p:sp>
      <p:grpSp>
        <p:nvGrpSpPr>
          <p:cNvPr id="13" name="12 Grupo"/>
          <p:cNvGrpSpPr/>
          <p:nvPr/>
        </p:nvGrpSpPr>
        <p:grpSpPr>
          <a:xfrm>
            <a:off x="7524328" y="1506034"/>
            <a:ext cx="819405" cy="698830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6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39604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Cuando se puede iniciar la Tesis …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2060848"/>
            <a:ext cx="7992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Tras su admisión en el programa se le asigna un Tutor, </a:t>
            </a:r>
            <a:r>
              <a:rPr lang="es-ES" sz="1600" dirty="0" smtClean="0"/>
              <a:t>dependiendo de la línea de investigación a la que el doctorando se quiera adscribir,  este será el  responsable </a:t>
            </a:r>
            <a:r>
              <a:rPr lang="es-ES" sz="1600" dirty="0"/>
              <a:t>de la </a:t>
            </a:r>
            <a:r>
              <a:rPr lang="es-ES" sz="1600" b="1" dirty="0"/>
              <a:t>adecuación de la formación </a:t>
            </a:r>
            <a:r>
              <a:rPr lang="es-ES" sz="1600" dirty="0"/>
              <a:t>del doctorando </a:t>
            </a:r>
            <a:r>
              <a:rPr lang="es-ES" sz="1600" dirty="0" smtClean="0"/>
              <a:t>a los </a:t>
            </a:r>
            <a:r>
              <a:rPr lang="es-ES" sz="1600" dirty="0"/>
              <a:t>principios de los programas</a:t>
            </a:r>
            <a:endParaRPr lang="es-ES" dirty="0" smtClean="0"/>
          </a:p>
        </p:txBody>
      </p:sp>
      <p:sp>
        <p:nvSpPr>
          <p:cNvPr id="13" name="12 CuadroTexto"/>
          <p:cNvSpPr txBox="1"/>
          <p:nvPr/>
        </p:nvSpPr>
        <p:spPr>
          <a:xfrm>
            <a:off x="683568" y="3062378"/>
            <a:ext cx="7992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Se inicia el Documento de Actividades del Doctorando (DAD) </a:t>
            </a:r>
            <a:r>
              <a:rPr lang="es-ES" sz="1600" dirty="0" smtClean="0"/>
              <a:t>en el que cada alumno irá registrando las actividades formativas realizadas, entre las ofertadas por el programa y seleccionadas por su Tutor. Este documento será evaluado anualmente por la Comisión Académica del Programa</a:t>
            </a:r>
            <a:endParaRPr lang="es-ES" dirty="0" smtClean="0"/>
          </a:p>
        </p:txBody>
      </p:sp>
      <p:sp>
        <p:nvSpPr>
          <p:cNvPr id="14" name="13 CuadroTexto"/>
          <p:cNvSpPr txBox="1"/>
          <p:nvPr/>
        </p:nvSpPr>
        <p:spPr>
          <a:xfrm>
            <a:off x="683568" y="431013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En el plazo de 6 meses desde su admisión la Comisión Académica le asignará un Director de Tesis. </a:t>
            </a:r>
            <a:r>
              <a:rPr lang="es-ES" sz="1600" dirty="0" smtClean="0"/>
              <a:t>Es </a:t>
            </a:r>
            <a:r>
              <a:rPr lang="es-ES" sz="1600" dirty="0"/>
              <a:t>el máximo responsable en la conducción del </a:t>
            </a:r>
            <a:r>
              <a:rPr lang="es-ES" sz="1600" dirty="0" smtClean="0"/>
              <a:t>conjunto de </a:t>
            </a:r>
            <a:r>
              <a:rPr lang="es-ES" sz="1600" dirty="0"/>
              <a:t>las tareas de investigación del doctorando</a:t>
            </a:r>
            <a:endParaRPr lang="es-ES" sz="1600" dirty="0" smtClean="0"/>
          </a:p>
        </p:txBody>
      </p:sp>
      <p:sp>
        <p:nvSpPr>
          <p:cNvPr id="15" name="14 CuadroTexto"/>
          <p:cNvSpPr txBox="1"/>
          <p:nvPr/>
        </p:nvSpPr>
        <p:spPr>
          <a:xfrm>
            <a:off x="683568" y="537321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En el plazo de 6 meses tras la admisión (1 año para doctorandos a tiempo parcial) tendrá que presentar su </a:t>
            </a:r>
            <a:r>
              <a:rPr lang="es-ES" b="1" i="1" dirty="0" smtClean="0">
                <a:hlinkClick r:id="rId4" action="ppaction://hlinksldjump"/>
              </a:rPr>
              <a:t>Proyecto de Tesis o Plan de Investigación</a:t>
            </a:r>
            <a:r>
              <a:rPr lang="es-ES" b="1" i="1" dirty="0" smtClean="0"/>
              <a:t>, avalado por el Tutor y el Director</a:t>
            </a:r>
            <a:r>
              <a:rPr lang="es-ES" dirty="0" smtClean="0"/>
              <a:t>. </a:t>
            </a:r>
            <a:r>
              <a:rPr lang="es-ES" sz="1600" dirty="0" smtClean="0"/>
              <a:t>Si la Comisión Académica no lo aprueba dispondrá de seis meses adicionales para su presentación y defensa</a:t>
            </a:r>
            <a:r>
              <a:rPr lang="es-ES" dirty="0" smtClean="0"/>
              <a:t>. 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7524328" y="1506034"/>
            <a:ext cx="819405" cy="698830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5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>
              <a:hlinkClick r:id="rId5" action="ppaction://hlinksldjump"/>
            </p:cNvPr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460851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Plan de Investigación o Proyecto de Tesis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83568" y="2204864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Antes de los seis primeros meses para alumnos a tiempo completo o de la finalización del primer año para alumnos a tiempo parcial, el doctorando presentará un </a:t>
            </a:r>
            <a:r>
              <a:rPr lang="es-ES" b="1" i="1" dirty="0" smtClean="0"/>
              <a:t>Plan de investigación </a:t>
            </a:r>
            <a:r>
              <a:rPr lang="es-ES" sz="1600" dirty="0" smtClean="0"/>
              <a:t>que podrá mejorar y detallar a lo largo de su estancia en el programa.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83568" y="3240463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</a:t>
            </a:r>
            <a:r>
              <a:rPr lang="es-ES" b="1" i="1" dirty="0" smtClean="0"/>
              <a:t>Plan de Investigación </a:t>
            </a:r>
            <a:r>
              <a:rPr lang="es-ES" sz="1600" dirty="0" smtClean="0"/>
              <a:t>deberá contener al menos un </a:t>
            </a:r>
            <a:r>
              <a:rPr lang="es-ES" u="sng" dirty="0" smtClean="0"/>
              <a:t>título de tesis provisional</a:t>
            </a:r>
            <a:r>
              <a:rPr lang="es-ES" sz="1600" dirty="0" smtClean="0"/>
              <a:t>, los </a:t>
            </a:r>
            <a:r>
              <a:rPr lang="es-ES" u="sng" dirty="0" smtClean="0"/>
              <a:t>antecedentes</a:t>
            </a:r>
            <a:r>
              <a:rPr lang="es-ES" sz="1600" dirty="0" smtClean="0"/>
              <a:t> del trabajo propuesto, la </a:t>
            </a:r>
            <a:r>
              <a:rPr lang="es-ES" u="sng" dirty="0" smtClean="0"/>
              <a:t>metodología</a:t>
            </a:r>
            <a:r>
              <a:rPr lang="es-ES" sz="1600" dirty="0" smtClean="0"/>
              <a:t> a utilizar, los </a:t>
            </a:r>
            <a:r>
              <a:rPr lang="es-ES" u="sng" dirty="0" smtClean="0"/>
              <a:t>objetivos</a:t>
            </a:r>
            <a:r>
              <a:rPr lang="es-ES" sz="1600" dirty="0" smtClean="0"/>
              <a:t> a alcanzar, así como </a:t>
            </a:r>
            <a:r>
              <a:rPr lang="es-ES" sz="1600" u="sng" dirty="0" smtClean="0"/>
              <a:t>los medios y la planificación temporal</a:t>
            </a:r>
            <a:r>
              <a:rPr lang="es-ES" sz="1600" dirty="0" smtClean="0"/>
              <a:t>. Estará avalado por el Director de la tesis doctoral y tendrá que ser aprobado por la Comisión Académica tras su exposición pública y defensa por parte del doctorando.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83568" y="4725144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Anualmente, el alumno presentará </a:t>
            </a:r>
            <a:r>
              <a:rPr lang="es-ES" sz="1600" b="1" i="1" dirty="0" smtClean="0"/>
              <a:t>un informe sobre el desarrollo de su Plan de Investigación</a:t>
            </a:r>
            <a:r>
              <a:rPr lang="es-ES" sz="1600" dirty="0" smtClean="0"/>
              <a:t>, los avances conseguidos y las modificaciones realizadas, así como de </a:t>
            </a:r>
            <a:r>
              <a:rPr lang="es-ES" sz="1600" b="1" i="1" dirty="0" smtClean="0"/>
              <a:t>las actividades formativas en las que haya participado</a:t>
            </a:r>
            <a:r>
              <a:rPr lang="es-ES" sz="1600" b="1" dirty="0" smtClean="0"/>
              <a:t>, </a:t>
            </a:r>
            <a:r>
              <a:rPr lang="es-ES" sz="1600" dirty="0" smtClean="0"/>
              <a:t>junto con los informes que deberán emitir su Director y su Tutor. </a:t>
            </a:r>
          </a:p>
          <a:p>
            <a:endParaRPr lang="es-ES" sz="1600" dirty="0" smtClean="0"/>
          </a:p>
          <a:p>
            <a:r>
              <a:rPr lang="es-ES" sz="1600" dirty="0" smtClean="0">
                <a:solidFill>
                  <a:srgbClr val="FF0000"/>
                </a:solidFill>
              </a:rPr>
              <a:t>La permanencia en el programa requiere la </a:t>
            </a:r>
            <a:r>
              <a:rPr lang="es-ES" sz="1600" b="1" dirty="0" smtClean="0">
                <a:solidFill>
                  <a:srgbClr val="FF0000"/>
                </a:solidFill>
              </a:rPr>
              <a:t>evaluación positiva </a:t>
            </a:r>
            <a:r>
              <a:rPr lang="es-ES" sz="1600" dirty="0" smtClean="0">
                <a:solidFill>
                  <a:srgbClr val="FF0000"/>
                </a:solidFill>
              </a:rPr>
              <a:t>de la Comisión Académica. 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7524328" y="1506034"/>
            <a:ext cx="819405" cy="626822"/>
            <a:chOff x="7308304" y="1506034"/>
            <a:chExt cx="1035429" cy="792088"/>
          </a:xfrm>
        </p:grpSpPr>
        <p:sp>
          <p:nvSpPr>
            <p:cNvPr id="10" name="9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57606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Requisitos para la presentación de la Tesis Doctoral 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11560" y="2651715"/>
            <a:ext cx="828092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600"/>
              </a:spcBef>
            </a:pPr>
            <a:r>
              <a:rPr lang="es-ES" sz="1600" dirty="0" smtClean="0"/>
              <a:t>a)</a:t>
            </a:r>
            <a:r>
              <a:rPr lang="es-ES" sz="1600" i="1" dirty="0" smtClean="0"/>
              <a:t> </a:t>
            </a:r>
            <a:r>
              <a:rPr lang="es-ES" sz="1600" b="1" i="1" dirty="0" smtClean="0"/>
              <a:t>Informe </a:t>
            </a:r>
            <a:r>
              <a:rPr lang="es-ES" sz="1600" b="1" i="1" dirty="0"/>
              <a:t>favorable del Director </a:t>
            </a:r>
            <a:r>
              <a:rPr lang="es-ES" sz="1600" b="1" i="1" dirty="0" smtClean="0"/>
              <a:t>de </a:t>
            </a:r>
            <a:r>
              <a:rPr lang="es-ES" sz="1600" b="1" i="1" dirty="0"/>
              <a:t>la </a:t>
            </a:r>
            <a:r>
              <a:rPr lang="es-ES" sz="1600" b="1" i="1" dirty="0" smtClean="0"/>
              <a:t>Tesis</a:t>
            </a:r>
            <a:r>
              <a:rPr lang="es-ES" sz="1600" dirty="0" smtClean="0"/>
              <a:t>, </a:t>
            </a:r>
            <a:r>
              <a:rPr lang="es-ES" sz="1600" dirty="0"/>
              <a:t>autorizando su presentación.</a:t>
            </a:r>
          </a:p>
          <a:p>
            <a:pPr marL="269875" indent="-269875">
              <a:spcBef>
                <a:spcPts val="600"/>
              </a:spcBef>
            </a:pPr>
            <a:r>
              <a:rPr lang="es-ES" sz="1600" dirty="0" smtClean="0"/>
              <a:t>b) </a:t>
            </a:r>
            <a:r>
              <a:rPr lang="es-ES" sz="1600" b="1" i="1" dirty="0" smtClean="0"/>
              <a:t>Informe favorable del Tutor </a:t>
            </a:r>
            <a:r>
              <a:rPr lang="es-ES" sz="1600" dirty="0" smtClean="0"/>
              <a:t>del alumno.</a:t>
            </a:r>
          </a:p>
          <a:p>
            <a:pPr marL="176213" indent="-176213">
              <a:spcBef>
                <a:spcPts val="600"/>
              </a:spcBef>
            </a:pPr>
            <a:r>
              <a:rPr lang="es-ES" sz="1600" dirty="0" smtClean="0"/>
              <a:t>c</a:t>
            </a:r>
            <a:r>
              <a:rPr lang="es-ES" sz="1600" dirty="0"/>
              <a:t>) </a:t>
            </a:r>
            <a:r>
              <a:rPr lang="es-ES" sz="1600" b="1" i="1" dirty="0" smtClean="0"/>
              <a:t>Autorización </a:t>
            </a:r>
            <a:r>
              <a:rPr lang="es-ES" sz="1600" b="1" i="1" dirty="0"/>
              <a:t>de la defensa </a:t>
            </a:r>
            <a:r>
              <a:rPr lang="es-ES" sz="1600" b="1" i="1" dirty="0" smtClean="0"/>
              <a:t>y Propuesta de Tribunal </a:t>
            </a:r>
            <a:r>
              <a:rPr lang="es-ES" sz="1600" dirty="0" smtClean="0"/>
              <a:t>por </a:t>
            </a:r>
            <a:r>
              <a:rPr lang="es-ES" sz="1600" dirty="0"/>
              <a:t>parte de la </a:t>
            </a:r>
            <a:r>
              <a:rPr lang="es-ES" sz="1600" b="1" dirty="0"/>
              <a:t>Comisión Académica</a:t>
            </a:r>
            <a:r>
              <a:rPr lang="es-ES" sz="1600" dirty="0"/>
              <a:t> </a:t>
            </a:r>
            <a:r>
              <a:rPr lang="es-ES" sz="1600" dirty="0" smtClean="0"/>
              <a:t>del Programa </a:t>
            </a:r>
            <a:r>
              <a:rPr lang="es-ES" sz="1600" dirty="0"/>
              <a:t>de Doctorado en el que se ha realizado la </a:t>
            </a:r>
            <a:r>
              <a:rPr lang="es-ES" sz="1600" dirty="0" smtClean="0"/>
              <a:t>Tesis.</a:t>
            </a:r>
          </a:p>
          <a:p>
            <a:pPr marL="269875" indent="-269875">
              <a:spcBef>
                <a:spcPts val="600"/>
              </a:spcBef>
            </a:pPr>
            <a:r>
              <a:rPr lang="es-ES" sz="1600" dirty="0" smtClean="0"/>
              <a:t>d) </a:t>
            </a:r>
            <a:r>
              <a:rPr lang="es-ES" sz="1600" b="1" i="1" dirty="0" smtClean="0"/>
              <a:t>Garantía de la calidad </a:t>
            </a:r>
            <a:r>
              <a:rPr lang="es-ES" sz="1600" dirty="0" smtClean="0"/>
              <a:t>del trabajo desarrollado:</a:t>
            </a:r>
          </a:p>
          <a:p>
            <a:pPr marL="363538" lvl="0" indent="-187325" fontAlgn="base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kumimoji="0" lang="es-ES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Al menos una publicación asociada a la Tesis </a:t>
            </a:r>
            <a:r>
              <a:rPr lang="es-ES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en una revista incluida en JCR Science Citation Index en el primer o segundo tercil del área o, en su defecto, al menos dos en el tercer tercil,</a:t>
            </a:r>
            <a:r>
              <a:rPr kumimoji="0" lang="es-ES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La memoria de la Tesis debe incluir los resultados publicados en los artículos asociados.</a:t>
            </a:r>
            <a:endParaRPr kumimoji="0" lang="es-E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3538" lvl="0" indent="-187325"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kumimoji="0" lang="es-ES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El doctorando debe de ocupar la primera posición de autoría, ir inmediatamente después de su director o directores, o figurar como autor para correspondencia.  </a:t>
            </a:r>
            <a:endParaRPr kumimoji="0" lang="es-E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3538" lvl="0" indent="-187325"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lang="es-E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Debe figurar el programa de Doctorado y la Universidad de Granada como adscripción del doctorando. </a:t>
            </a:r>
          </a:p>
          <a:p>
            <a:pPr marL="363538" lvl="0" indent="-187325" eaLnBrk="0" fontAlgn="base" hangingPunct="0">
              <a:spcBef>
                <a:spcPts val="600"/>
              </a:spcBef>
              <a:spcAft>
                <a:spcPct val="0"/>
              </a:spcAft>
              <a:buFontTx/>
              <a:buChar char="•"/>
            </a:pPr>
            <a:r>
              <a:rPr kumimoji="0" lang="es-ES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Cada publicación podrá ir asociada únicamente a una Tesis Doctoral.</a:t>
            </a:r>
            <a:endParaRPr lang="es-ES" dirty="0" smtClean="0"/>
          </a:p>
        </p:txBody>
      </p:sp>
      <p:sp>
        <p:nvSpPr>
          <p:cNvPr id="8" name="7 CuadroTexto"/>
          <p:cNvSpPr txBox="1"/>
          <p:nvPr/>
        </p:nvSpPr>
        <p:spPr>
          <a:xfrm>
            <a:off x="4463480" y="6273225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FF0000"/>
                </a:solidFill>
              </a:rPr>
              <a:t>Los programas pueden exigir </a:t>
            </a:r>
            <a:r>
              <a:rPr lang="es-ES" sz="1600" b="1" dirty="0" smtClean="0">
                <a:solidFill>
                  <a:srgbClr val="FF0000"/>
                </a:solidFill>
              </a:rPr>
              <a:t>requisitos adicionales</a:t>
            </a:r>
            <a:r>
              <a:rPr lang="es-ES" sz="1600" dirty="0" smtClean="0">
                <a:solidFill>
                  <a:srgbClr val="FF0000"/>
                </a:solidFill>
              </a:rPr>
              <a:t>. ¡¡¡Consulte la normativa de su Programa !!!</a:t>
            </a:r>
            <a:endParaRPr lang="es-ES" sz="1600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1560" y="191683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/>
              <a:t>La </a:t>
            </a:r>
            <a:r>
              <a:rPr lang="es-ES" b="1" i="1" dirty="0" smtClean="0"/>
              <a:t>Tesis Doctoral </a:t>
            </a:r>
            <a:r>
              <a:rPr lang="es-ES" b="1" i="1" dirty="0"/>
              <a:t>consistirá en un trabajo original de </a:t>
            </a:r>
            <a:r>
              <a:rPr lang="es-ES" b="1" i="1" dirty="0" smtClean="0"/>
              <a:t>investigación, elaborado </a:t>
            </a:r>
            <a:r>
              <a:rPr lang="es-ES" b="1" i="1" dirty="0"/>
              <a:t>por el </a:t>
            </a:r>
            <a:r>
              <a:rPr lang="es-ES" b="1" i="1" dirty="0" smtClean="0"/>
              <a:t>candidato. </a:t>
            </a:r>
            <a:r>
              <a:rPr lang="es-ES" u="sng" dirty="0" smtClean="0"/>
              <a:t>Para la presentación formal de la Tesis será necesario:</a:t>
            </a:r>
            <a:endParaRPr lang="es-ES" b="1" dirty="0" smtClean="0"/>
          </a:p>
        </p:txBody>
      </p:sp>
      <p:grpSp>
        <p:nvGrpSpPr>
          <p:cNvPr id="10" name="9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576064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Tribunal de la Tesis Doctoral 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9552" y="206084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Compuesto por 5 Doctores con experiencia investigadora acreditada </a:t>
            </a:r>
            <a:r>
              <a:rPr lang="es-ES" i="1" dirty="0" smtClean="0"/>
              <a:t>(Sexenio o equivalente)</a:t>
            </a:r>
            <a:r>
              <a:rPr lang="es-ES" b="1" i="1" dirty="0" smtClean="0"/>
              <a:t> designados por el Comité de Dirección de la Escuela de Doctorado a propuesta de la Comisión Académica del Programa</a:t>
            </a:r>
          </a:p>
        </p:txBody>
      </p:sp>
      <p:grpSp>
        <p:nvGrpSpPr>
          <p:cNvPr id="2" name="9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11" name="10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12 Rectángulo"/>
          <p:cNvSpPr/>
          <p:nvPr/>
        </p:nvSpPr>
        <p:spPr>
          <a:xfrm>
            <a:off x="539552" y="3212976"/>
            <a:ext cx="813690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s-ES" sz="1600" dirty="0" smtClean="0"/>
              <a:t>El </a:t>
            </a:r>
            <a:r>
              <a:rPr lang="es-ES" sz="1600" b="1" i="1" dirty="0" smtClean="0"/>
              <a:t>Secretario del Tribunal </a:t>
            </a:r>
            <a:r>
              <a:rPr lang="es-ES" sz="1600" dirty="0" smtClean="0"/>
              <a:t>deberá pertenecer a la Universidad de Granada</a:t>
            </a:r>
          </a:p>
          <a:p>
            <a:pPr>
              <a:spcBef>
                <a:spcPts val="1200"/>
              </a:spcBef>
            </a:pPr>
            <a:r>
              <a:rPr lang="es-ES" sz="1600" dirty="0" smtClean="0"/>
              <a:t>El tribunal dispondrá del </a:t>
            </a:r>
            <a:r>
              <a:rPr lang="es-ES" sz="1600" b="1" i="1" dirty="0" smtClean="0"/>
              <a:t>Documento de Actividades del Doctorando </a:t>
            </a:r>
            <a:r>
              <a:rPr lang="es-ES" sz="1600" dirty="0" smtClean="0"/>
              <a:t>para complementar la evaluación de la Tesis Doctoral. </a:t>
            </a:r>
          </a:p>
          <a:p>
            <a:pPr>
              <a:spcBef>
                <a:spcPts val="1200"/>
              </a:spcBef>
            </a:pPr>
            <a:r>
              <a:rPr lang="es-ES" sz="1600" dirty="0" smtClean="0"/>
              <a:t>El secretario elaborará </a:t>
            </a:r>
            <a:r>
              <a:rPr lang="es-ES" sz="1600" b="1" i="1" dirty="0" smtClean="0"/>
              <a:t>un informe conjunto </a:t>
            </a:r>
            <a:r>
              <a:rPr lang="es-ES" sz="1600" dirty="0" smtClean="0"/>
              <a:t>del tribunal que recoja una descripción detallada de lo sucedido, la valoración del tribunal y una descripción del procedimiento seguido para la valoración de la tesis y su resultado.</a:t>
            </a:r>
          </a:p>
          <a:p>
            <a:pPr>
              <a:spcBef>
                <a:spcPts val="1200"/>
              </a:spcBef>
            </a:pPr>
            <a:r>
              <a:rPr lang="es-ES" sz="1600" dirty="0" smtClean="0"/>
              <a:t>Los miembros del tribunal emitirán un </a:t>
            </a:r>
            <a:r>
              <a:rPr lang="es-ES" sz="1600" b="1" i="1" dirty="0" smtClean="0"/>
              <a:t>voto secreto sobre la idoneidad, o no, de que la tesis obtenga la mención «cum laude».</a:t>
            </a:r>
            <a:r>
              <a:rPr lang="es-ES" sz="1600" b="1" dirty="0" smtClean="0"/>
              <a:t> </a:t>
            </a:r>
            <a:r>
              <a:rPr lang="es-ES" sz="1600" dirty="0" smtClean="0"/>
              <a:t>Ésta se obtendrá cuando los 5 votos sean positivos. El resultado lo comunicará el personal de administración de la Escuela Internacional de Posgrado al Doctorando, al Director de la tesis, al Tutor y al Coordinador del Programa de Doctorado.</a:t>
            </a:r>
            <a:endParaRPr lang="es-E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7384"/>
            <a:ext cx="9144000" cy="132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116632"/>
            <a:ext cx="520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DE DOCTORADO</a:t>
            </a:r>
            <a:endParaRPr lang="es-E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1403484"/>
            <a:ext cx="432048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s-ES" sz="2000" b="1" dirty="0" smtClean="0">
                <a:solidFill>
                  <a:srgbClr val="002060"/>
                </a:solidFill>
              </a:rPr>
              <a:t>Presentación de una Tesis por artículos </a:t>
            </a:r>
            <a:endParaRPr lang="es-ES" sz="2800" b="1" dirty="0">
              <a:solidFill>
                <a:srgbClr val="00206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206084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AutoNum type="alphaLcParenR"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Mínimo  de tres artículos publicados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 aceptados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para su publicación, con posterioridad al inicio de los estudios de doctorado, 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en un medio incluido en el JCR Science Citación Index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Al menos uno deberá estar situado en el primer tercil del área temática.</a:t>
            </a:r>
            <a:endParaRPr lang="es-ES" sz="14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AutoNum type="alphaLcParenR"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El doctorando debe firmar como 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primer autor o autor correspondiente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(Salvo en el caso de que estas posiciones correspondan al </a:t>
            </a:r>
            <a:r>
              <a:rPr lang="es-E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director), y como adscripción debe figurar el programa de Doctorado y la Universidad de Granada. </a:t>
            </a:r>
            <a:r>
              <a:rPr lang="es-ES" sz="1400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Se </a:t>
            </a:r>
            <a:r>
              <a:rPr lang="es-ES" sz="1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valorará </a:t>
            </a:r>
            <a:r>
              <a:rPr lang="es-ES" sz="1400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que en el apartado de Acknowledgement se especifique que los resultados forman parte de la </a:t>
            </a:r>
            <a:r>
              <a:rPr lang="es-ES" sz="1400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Tesis </a:t>
            </a:r>
            <a:r>
              <a:rPr lang="es-ES" sz="1400" i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del doctorando.</a:t>
            </a: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AutoNum type="alphaLcParenR"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Los trabajos incluidos en una Tesis de compendio de publicaciones no podrán formar parte de otra Tesis. En caso de coautoría, 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los restantes autores deberán aportar un escrito, con firma original, reconociendo al doctorando como autor principal y renunciando expresamente a presentar dicho artículo como parte de otra Tesis Doctoral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AutoNum type="alphaLcParenR"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 presentará una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memoria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con una introducción, objetivos, discusión y conclusiones en la que se justifique la unidad temática de los artículos. Se incluirá en la memoria una copia de cada uno de los artículos publicados.</a:t>
            </a:r>
          </a:p>
          <a:p>
            <a:pPr marL="342900" lvl="0" indent="-342900" fontAlgn="base">
              <a:spcBef>
                <a:spcPts val="1200"/>
              </a:spcBef>
              <a:spcAft>
                <a:spcPct val="0"/>
              </a:spcAft>
              <a:buAutoNum type="alphaLcParenR"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Los coautores de los artículos incluidos como parte de la Tesis </a:t>
            </a:r>
            <a:r>
              <a:rPr lang="es-ES" sz="1400" b="1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Doctoral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no podrán formar parte del Tribunal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que la</a:t>
            </a:r>
            <a:r>
              <a:rPr kumimoji="0" lang="es-E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juzgue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s-ES" sz="1400" dirty="0"/>
          </a:p>
        </p:txBody>
      </p:sp>
      <p:grpSp>
        <p:nvGrpSpPr>
          <p:cNvPr id="7" name="6 Grupo"/>
          <p:cNvGrpSpPr/>
          <p:nvPr/>
        </p:nvGrpSpPr>
        <p:grpSpPr>
          <a:xfrm>
            <a:off x="7956376" y="1484784"/>
            <a:ext cx="747397" cy="626822"/>
            <a:chOff x="7308304" y="1506034"/>
            <a:chExt cx="1035429" cy="792088"/>
          </a:xfrm>
        </p:grpSpPr>
        <p:sp>
          <p:nvSpPr>
            <p:cNvPr id="9" name="8 Flecha curvada hacia la izquierda">
              <a:hlinkClick r:id="rId4" action="ppaction://hlinksldjump"/>
            </p:cNvPr>
            <p:cNvSpPr/>
            <p:nvPr/>
          </p:nvSpPr>
          <p:spPr>
            <a:xfrm rot="2021869">
              <a:off x="7767669" y="1506034"/>
              <a:ext cx="576064" cy="79208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308304" y="1556792"/>
              <a:ext cx="6992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Índice</a:t>
              </a:r>
              <a:endParaRPr lang="es-ES" sz="1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2663</Words>
  <Application>Microsoft Office PowerPoint</Application>
  <PresentationFormat>Presentación en pantalla (4:3)</PresentationFormat>
  <Paragraphs>204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Teresa</cp:lastModifiedBy>
  <cp:revision>4</cp:revision>
  <dcterms:created xsi:type="dcterms:W3CDTF">2013-10-10T14:39:03Z</dcterms:created>
  <dcterms:modified xsi:type="dcterms:W3CDTF">2013-10-30T07:18:18Z</dcterms:modified>
</cp:coreProperties>
</file>